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6">
  <p:sldMasterIdLst>
    <p:sldMasterId id="2147483648" r:id="rId1"/>
  </p:sldMasterIdLst>
  <p:notesMasterIdLst>
    <p:notesMasterId r:id="rId4"/>
  </p:notesMasterIdLst>
  <p:handoutMasterIdLst>
    <p:handoutMasterId r:id="rId28"/>
  </p:handoutMasterIdLst>
  <p:sldIdLst>
    <p:sldId id="6206" r:id="rId3"/>
    <p:sldId id="6296" r:id="rId5"/>
    <p:sldId id="6159" r:id="rId6"/>
    <p:sldId id="6297" r:id="rId7"/>
    <p:sldId id="6182" r:id="rId8"/>
    <p:sldId id="6161" r:id="rId9"/>
    <p:sldId id="6162" r:id="rId10"/>
    <p:sldId id="6164" r:id="rId11"/>
    <p:sldId id="6165" r:id="rId12"/>
    <p:sldId id="6166" r:id="rId13"/>
    <p:sldId id="6168" r:id="rId14"/>
    <p:sldId id="6169" r:id="rId15"/>
    <p:sldId id="6170" r:id="rId16"/>
    <p:sldId id="6172" r:id="rId17"/>
    <p:sldId id="6320" r:id="rId18"/>
    <p:sldId id="6174" r:id="rId19"/>
    <p:sldId id="6298" r:id="rId20"/>
    <p:sldId id="6310" r:id="rId21"/>
    <p:sldId id="6311" r:id="rId22"/>
    <p:sldId id="6312" r:id="rId23"/>
    <p:sldId id="6305" r:id="rId24"/>
    <p:sldId id="6306" r:id="rId25"/>
    <p:sldId id="6308" r:id="rId26"/>
    <p:sldId id="6153" r:id="rId27"/>
  </p:sldIdLst>
  <p:sldSz cx="12192000" cy="6858000"/>
  <p:notesSz cx="6858000" cy="9144000"/>
  <p:custDataLst>
    <p:tags r:id="rId3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4" userDrawn="1">
          <p15:clr>
            <a:srgbClr val="A4A3A4"/>
          </p15:clr>
        </p15:guide>
        <p15:guide id="2" pos="37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作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0FE"/>
    <a:srgbClr val="258FF8"/>
    <a:srgbClr val="1F22A5"/>
    <a:srgbClr val="EFD1CC"/>
    <a:srgbClr val="F7EAE7"/>
    <a:srgbClr val="425EFD"/>
    <a:srgbClr val="6C81FB"/>
    <a:srgbClr val="93A3FC"/>
    <a:srgbClr val="FAF4E8"/>
    <a:srgbClr val="F6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7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804" y="4"/>
      </p:cViewPr>
      <p:guideLst>
        <p:guide orient="horz" pos="1354"/>
        <p:guide pos="3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4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00" noProof="1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00" noProof="1"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00" noProof="1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Calibri" panose="020F0502020204030204" pitchFamily="34" charset="0"/>
                <a:ea typeface="宋体" pitchFamily="2" charset="-122"/>
                <a:cs typeface="+mn-cs"/>
              </a:rPr>
            </a:fld>
            <a:endParaRPr lang="en-US" altLang="en-US" sz="1200" strike="noStrike" noProof="1">
              <a:latin typeface="Calibri" panose="020F0502020204030204" pitchFamily="34" charset="0"/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kumimoji="1" sz="1200" noProof="1"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44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44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en-US" dirty="0"/>
              <a:t>编辑母版文本样式
第二级
第三级
第四级
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kumimoji="1" sz="1200" noProof="1">
                <a:latin typeface="Arial" panose="020B060402020209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en-US" altLang="en-US" sz="1200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z="1200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70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fld id="{8363CD48-FFCB-43D6-951E-EDB6B1A7C503}" type="slidenum">
              <a:rPr lang="zh-CN" altLang="en-US" smtClean="0">
                <a:solidFill>
                  <a:srgbClr val="000000"/>
                </a:solidFill>
              </a:rPr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800" y="196851"/>
            <a:ext cx="10953750" cy="444500"/>
          </a:xfrm>
        </p:spPr>
        <p:txBody>
          <a:bodyPr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1" name="文本占位符 2"/>
          <p:cNvSpPr>
            <a:spLocks noGrp="1" noChangeArrowheads="1"/>
          </p:cNvSpPr>
          <p:nvPr>
            <p:ph idx="1"/>
          </p:nvPr>
        </p:nvSpPr>
        <p:spPr bwMode="auto">
          <a:xfrm>
            <a:off x="396874" y="1123950"/>
            <a:ext cx="11306175" cy="4933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150000"/>
              </a:lnSpc>
              <a:defRPr sz="2400"/>
            </a:lvl1pPr>
            <a:lvl2pPr>
              <a:lnSpc>
                <a:spcPct val="150000"/>
              </a:lnSpc>
              <a:defRPr sz="20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defRPr sz="1600"/>
            </a:lvl4pPr>
            <a:lvl5pPr>
              <a:lnSpc>
                <a:spcPct val="150000"/>
              </a:lnSpc>
              <a:defRPr sz="1600"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五级</a:t>
            </a:r>
            <a:endParaRPr lang="zh-CN" altLang="en-US" strike="noStrike" noProof="1"/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07138"/>
            <a:ext cx="12192000" cy="55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图片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92138"/>
            <a:ext cx="12192000" cy="325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灯片编号占位符 1"/>
          <p:cNvSpPr txBox="1">
            <a:spLocks noChangeArrowheads="1"/>
          </p:cNvSpPr>
          <p:nvPr/>
        </p:nvSpPr>
        <p:spPr bwMode="auto">
          <a:xfrm>
            <a:off x="11817350" y="6486525"/>
            <a:ext cx="431800" cy="3365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90204" pitchFamily="34" charset="0"/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  <a:sym typeface="+mn-ea"/>
              </a:rPr>
              <a:t>*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5365" name="图片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58513" y="265113"/>
            <a:ext cx="636587" cy="388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360363" y="1174750"/>
            <a:ext cx="11485562" cy="67921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p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9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334859" y="163789"/>
            <a:ext cx="10528883" cy="591220"/>
          </a:xfrm>
          <a:prstGeom prst="rect">
            <a:avLst/>
          </a:prstGeom>
        </p:spPr>
        <p:txBody>
          <a:bodyPr/>
          <a:lstStyle>
            <a:lvl1pPr algn="l">
              <a:defRPr sz="2600" b="1">
                <a:latin typeface="+mj-ea"/>
                <a:ea typeface="+mj-ea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6" name="内容占位符 3"/>
          <p:cNvSpPr>
            <a:spLocks noGrp="1"/>
          </p:cNvSpPr>
          <p:nvPr>
            <p:ph sz="quarter" idx="11"/>
          </p:nvPr>
        </p:nvSpPr>
        <p:spPr>
          <a:xfrm>
            <a:off x="360363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9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7" name="内容占位符 3"/>
          <p:cNvSpPr>
            <a:spLocks noGrp="1"/>
          </p:cNvSpPr>
          <p:nvPr>
            <p:ph sz="quarter" idx="12"/>
          </p:nvPr>
        </p:nvSpPr>
        <p:spPr>
          <a:xfrm>
            <a:off x="6270275" y="2088860"/>
            <a:ext cx="5578424" cy="40602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/>
          <a:lstStyle>
            <a:lvl1pPr marL="179705" indent="-179705">
              <a:lnSpc>
                <a:spcPct val="150000"/>
              </a:lnSpc>
              <a:spcBef>
                <a:spcPts val="0"/>
              </a:spcBef>
              <a:buFont typeface="Arial" panose="020B0604020202090204" pitchFamily="34" charset="0"/>
              <a:buChar char="•"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895350" indent="-285750">
              <a:lnSpc>
                <a:spcPct val="150000"/>
              </a:lnSpc>
              <a:buFont typeface="Arial" panose="020B0604020202090204" pitchFamily="34" charset="0"/>
              <a:buChar char="•"/>
              <a:defRPr sz="1600"/>
            </a:lvl2pPr>
            <a:lvl3pPr marL="1219200" indent="0">
              <a:buNone/>
              <a:defRPr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1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A45D5-9620-4391-9E8F-214160AE67C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D43DC-1410-4E7A-ACC6-0D0EF022C6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227330" y="423545"/>
            <a:ext cx="194310" cy="365125"/>
          </a:xfrm>
          <a:prstGeom prst="rect">
            <a:avLst/>
          </a:prstGeom>
          <a:solidFill>
            <a:srgbClr val="4670FE"/>
          </a:solidFill>
          <a:ln>
            <a:solidFill>
              <a:srgbClr val="4670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Tx/>
              <a:buNone/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en-US" altLang="en-US" strike="noStrike" noProof="1" dirty="0"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lang="en-US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jingyan.baidu.com/article/7c6fb428458f1fc1652c90d2.html&#13;" TargetMode="External"/><Relationship Id="rId2" Type="http://schemas.openxmlformats.org/officeDocument/2006/relationships/hyperlink" Target="https://browser.360.cn/ee/mac/index.html" TargetMode="External"/><Relationship Id="rId1" Type="http://schemas.openxmlformats.org/officeDocument/2006/relationships/hyperlink" Target="https://www.google.cn/intl/zh-CN/chrome/&#13;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3.xml"/><Relationship Id="rId2" Type="http://schemas.openxmlformats.org/officeDocument/2006/relationships/image" Target="../media/image12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57245" y="2576195"/>
            <a:ext cx="6632575" cy="1330325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 fontAlgn="auto">
              <a:buClrTx/>
              <a:buSzTx/>
              <a:buFontTx/>
            </a:pPr>
            <a:r>
              <a:rPr lang="en-US" altLang="zh-CN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线上面试操作手册</a:t>
            </a:r>
            <a:endParaRPr lang="zh-CN" altLang="en-US" sz="44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0" y="5614670"/>
            <a:ext cx="3743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手机副摄像头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扫码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5950" y="1120775"/>
            <a:ext cx="106641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手机微信扫码屏幕二维码，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并在手机上点击确认，电脑屏幕可以看到手机实时画面，系统检测通过。并把手机架设在正左侧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右侧1.5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米左右等位置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4997" r="12276"/>
          <a:stretch>
            <a:fillRect/>
          </a:stretch>
        </p:blipFill>
        <p:spPr>
          <a:xfrm>
            <a:off x="615950" y="2438400"/>
            <a:ext cx="5225415" cy="279400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3024" r="8656"/>
          <a:stretch>
            <a:fillRect/>
          </a:stretch>
        </p:blipFill>
        <p:spPr>
          <a:xfrm>
            <a:off x="6205220" y="2438400"/>
            <a:ext cx="5225415" cy="285496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成功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1858645"/>
            <a:ext cx="5335270" cy="295529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235" y="1858645"/>
            <a:ext cx="5793740" cy="295529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615950" y="1125220"/>
            <a:ext cx="84969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调试完成后，点击“下一步”即可，页面提示调试成功，返回答题入口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身份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核验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2713355"/>
            <a:ext cx="3703320" cy="308546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710" y="2713355"/>
            <a:ext cx="3726815" cy="305244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394315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7966510" y="4232883"/>
            <a:ext cx="43378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85" y="2721610"/>
            <a:ext cx="3733165" cy="3068320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625475" y="1054735"/>
            <a:ext cx="1066419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设备测试完毕，进入身份核验环节。首先阅读视频面试须知，并在弹出的界面勾选、“我已阅读上述说明” “我已完成设备调试”，点击下方“身份核验”按钮。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身份核验环节，点击“拍照”后点击“下一步”（请采集正脸、全脸照片验证成功）进入考试。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如遇身份核验失败，怎么办？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5950" y="1127125"/>
            <a:ext cx="95764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身份核验环节，如验证失败，可上传电脑桌面预留的证件照（身份证照片）-提交人工审核。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提交后，请耐心等待，查看审核结果，如已经进入作答页面，可以开始作答。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l="2411" t="14698" r="57425" b="8333"/>
          <a:stretch>
            <a:fillRect/>
          </a:stretch>
        </p:blipFill>
        <p:spPr>
          <a:xfrm>
            <a:off x="1073150" y="2311400"/>
            <a:ext cx="444309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675" y="2311400"/>
            <a:ext cx="4568825" cy="37242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17" name="直接箭头连接符 16"/>
          <p:cNvCxnSpPr/>
          <p:nvPr/>
        </p:nvCxnSpPr>
        <p:spPr>
          <a:xfrm>
            <a:off x="5596255" y="4173855"/>
            <a:ext cx="1061720" cy="0"/>
          </a:xfrm>
          <a:prstGeom prst="straightConnector1">
            <a:avLst/>
          </a:prstGeom>
          <a:solidFill>
            <a:srgbClr val="5087E5"/>
          </a:solidFill>
          <a:ln w="28575">
            <a:solidFill>
              <a:srgbClr val="5087E5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2450" y="1115695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4.</a:t>
            </a:r>
            <a:r>
              <a:rPr lang="zh-TW" altLang="zh-CN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进入试题页面</a:t>
            </a:r>
            <a:r>
              <a:rPr lang="zh-CN" altLang="en-US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完成身份信息核验后，点击“开始授权”，在弹出的页面选择“整个屏幕”选项，完成屏幕实时共享，进入正式视频面试页面。请确保左上角实时画面正常，若黑屏，请参照调试设备步骤重新完成调测。请选择安静环境视频面试，关闭电脑端所有与视频面试无关的软件，避免意外干扰和软件弹窗影响视频面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890" y="2614295"/>
            <a:ext cx="5916930" cy="322770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265" y="2620010"/>
            <a:ext cx="5885180" cy="3216275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视频面试流程—进入视频面试开始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作答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65" y="1010920"/>
            <a:ext cx="11456670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5.开始作答</a:t>
            </a:r>
            <a:r>
              <a:rPr lang="zh-CN" altLang="zh-TW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页面</a:t>
            </a:r>
            <a:r>
              <a:rPr lang="zh-TW" altLang="zh-CN" sz="18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期间，考生需始终保持脸部处于电脑、手机摄像头监控范围内，视频面试现场参见下图。离开视频面试、遮挡脸部、多人入镜、左顾右盼、接打电话、切换屏幕等作弊或违规行为将被系统记录，并通过后台人工智能识别</a:t>
            </a:r>
            <a:r>
              <a:rPr lang="en-US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+</a:t>
            </a:r>
            <a:r>
              <a:rPr lang="zh-CN" altLang="en-US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人工判定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，超过规定次数等将被系统强制交卷。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/private/var/folders/gj/5l0z72ss4q7_b5vkjkkwf0rw0000gn/T/com.kingsoft.wpsoffice.mac/photoedit2/20230404155930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78" y="2710498"/>
            <a:ext cx="5725160" cy="287718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8" name="图片 7" descr="/private/var/folders/gj/5l0z72ss4q7_b5vkjkkwf0rw0000gn/T/com.kingsoft.wpsoffice.mac/photoedit2/20230404155531/temp.png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0" y="2710815"/>
            <a:ext cx="5772785" cy="2877185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视频面试流程—视频面试结束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865" y="1002665"/>
            <a:ext cx="1145667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6.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自动</a:t>
            </a:r>
            <a:r>
              <a:rPr lang="zh-TW" altLang="zh-CN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结束视频面试</a:t>
            </a:r>
            <a:r>
              <a:rPr lang="zh-CN" altLang="zh-TW" sz="1800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答题完毕</a:t>
            </a: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。</a:t>
            </a:r>
            <a:endParaRPr lang="zh-CN" altLang="zh-TW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TW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注：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视频面试初选结果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cs typeface="仿宋_GB2312" panose="02010609030101010101" charset="-122"/>
                <a:sym typeface="+mn-ea"/>
              </a:rPr>
              <a:t>不在学员端显示，招聘方自行线下通知 </a:t>
            </a:r>
            <a:endParaRPr lang="zh-TW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cs typeface="仿宋_GB2312" panose="02010609030101010101" charset="-122"/>
              <a:sym typeface="+mn-ea"/>
            </a:endParaRPr>
          </a:p>
        </p:txBody>
      </p:sp>
      <p:pic>
        <p:nvPicPr>
          <p:cNvPr id="11" name="图片 10" descr="/private/var/folders/gj/5l0z72ss4q7_b5vkjkkwf0rw0000gn/T/com.kingsoft.wpsoffice.mac/photoedit2/20230404152945/temp.png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0" y="3007995"/>
            <a:ext cx="5611495" cy="2567305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2" name="图片 11" descr="/private/var/folders/gj/5l0z72ss4q7_b5vkjkkwf0rw0000gn/T/com.kingsoft.wpsoffice.mac/photoedit2/20230404152843/temp.pngte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2646680"/>
            <a:ext cx="5506720" cy="3411220"/>
          </a:xfrm>
          <a:prstGeom prst="rect">
            <a:avLst/>
          </a:prstGeom>
          <a:ln>
            <a:solidFill>
              <a:srgbClr val="4670FE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常见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问题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多发问题处理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步法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5950" y="1504950"/>
            <a:ext cx="10452735" cy="3969385"/>
            <a:chOff x="970" y="2370"/>
            <a:chExt cx="16461" cy="6251"/>
          </a:xfrm>
        </p:grpSpPr>
        <p:sp>
          <p:nvSpPr>
            <p:cNvPr id="6" name="文本框 5"/>
            <p:cNvSpPr txBox="1"/>
            <p:nvPr/>
          </p:nvSpPr>
          <p:spPr>
            <a:xfrm>
              <a:off x="970" y="2370"/>
              <a:ext cx="16461" cy="625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在过程中最多的问题就是电脑摄像头问题处理办法五步：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第一步：用微信或qq在电脑登陆，视频语音通话看看是否正常。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第二步：不要用XP系统、不要用苹果自带的safari。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第三步：用谷歌浏览器，把谷歌浏览器更新到最版本                    。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   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注：苹果电脑需要在系统偏好设置-安全性与隐私内把摄像头和麦克风权限打开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u="sng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第四步：如果最新版本谷歌浏览器还不行，可以下载最新版本360极速浏览器                    。</a:t>
              </a:r>
              <a:endParaRPr lang="zh-CN" altLang="en-US" u="sng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第五步：都不行建议考生更换设备。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rcRect l="2693" t="6225" r="3600" b="18011"/>
            <a:stretch>
              <a:fillRect/>
            </a:stretch>
          </p:blipFill>
          <p:spPr>
            <a:xfrm>
              <a:off x="9528" y="4532"/>
              <a:ext cx="2131" cy="124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21573" t="26667" r="21547" b="25084"/>
            <a:stretch>
              <a:fillRect/>
            </a:stretch>
          </p:blipFill>
          <p:spPr>
            <a:xfrm>
              <a:off x="13437" y="6480"/>
              <a:ext cx="2133" cy="100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Windows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5950" y="1696720"/>
            <a:ext cx="1168082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如果调试设备失败，或者《启用按钮》没反应时，请按照以下方法进行操作；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请更新谷歌或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极速浏览器至最新版本，谷歌浏览器官网：</a:t>
            </a: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1" action="ppaction://hlinkfile"/>
              </a:rPr>
              <a:t>https://www.google.cn/intl/zh-CN/chrome/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hlinkClick r:id="rId1" action="ppaction://hlinkfile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极速浏览器官网：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hlinkClick r:id="rId2" action="ppaction://hlinkfile"/>
              </a:rPr>
              <a:t>https://browser.360.cn/ee/mac/index.html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，下载完成安装后，重启电脑进行尝试。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windows电脑，请打开摄像头访问权限，详见：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https://jingyan.baidu.com/article/7c6fb428458f1fc1652c90d2.html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windows电脑，请打开麦克风访问权限，详见：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  <a:hlinkClick r:id="rId3" action="ppaction://hlinkfile"/>
              </a:rPr>
              <a:t>https://jingyan.baidu.com/article/7908e85c663e6dee481ad2db.html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视频面试前</a:t>
            </a:r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准备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5950" y="1186815"/>
            <a:ext cx="108432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电脑系统&lt;摄像头权限&gt;设置说明: 确认电脑操作系统已授权允许浏览器使用摄像头。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苹果电脑权限获取方法：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安全性与隐私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点击锁按钮以进行更改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选中摄像头勾选谷歌浏览器允许授权</a:t>
            </a:r>
            <a:endParaRPr lang="zh-CN" altLang="en-US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0" y="2367915"/>
            <a:ext cx="10645140" cy="42017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615950" y="1266825"/>
            <a:ext cx="11207750" cy="3512820"/>
            <a:chOff x="970" y="1995"/>
            <a:chExt cx="17650" cy="5532"/>
          </a:xfrm>
        </p:grpSpPr>
        <p:pic>
          <p:nvPicPr>
            <p:cNvPr id="7" name="图片 6" descr="dfc418cf4f6c357c57822e02ef9437a"/>
            <p:cNvPicPr>
              <a:picLocks noChangeAspect="1"/>
            </p:cNvPicPr>
            <p:nvPr/>
          </p:nvPicPr>
          <p:blipFill>
            <a:blip r:embed="rId1"/>
            <a:srcRect l="22803" t="14754" r="23096" b="9260"/>
            <a:stretch>
              <a:fillRect/>
            </a:stretch>
          </p:blipFill>
          <p:spPr>
            <a:xfrm>
              <a:off x="970" y="1995"/>
              <a:ext cx="7918" cy="5533"/>
            </a:xfrm>
            <a:prstGeom prst="rect">
              <a:avLst/>
            </a:prstGeom>
          </p:spPr>
        </p:pic>
        <p:pic>
          <p:nvPicPr>
            <p:cNvPr id="8" name="图片 7" descr="企业微信截图_97755e48-e381-4788-a315-b4e2398e52e7"/>
            <p:cNvPicPr>
              <a:picLocks noChangeAspect="1"/>
            </p:cNvPicPr>
            <p:nvPr/>
          </p:nvPicPr>
          <p:blipFill>
            <a:blip r:embed="rId2"/>
            <a:srcRect l="4525" t="4946" r="3743" b="9495"/>
            <a:stretch>
              <a:fillRect/>
            </a:stretch>
          </p:blipFill>
          <p:spPr>
            <a:xfrm>
              <a:off x="9186" y="3097"/>
              <a:ext cx="9434" cy="33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2322" y="6878"/>
              <a:ext cx="3161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上图为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: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物理摄像头示例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未授权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15950" y="1227455"/>
            <a:ext cx="10805160" cy="4689475"/>
            <a:chOff x="970" y="1933"/>
            <a:chExt cx="17016" cy="7385"/>
          </a:xfrm>
        </p:grpSpPr>
        <p:pic>
          <p:nvPicPr>
            <p:cNvPr id="4" name="图片 3" descr="5bf81125347166289397ba7669695cb3"/>
            <p:cNvPicPr>
              <a:picLocks noChangeAspect="1"/>
            </p:cNvPicPr>
            <p:nvPr/>
          </p:nvPicPr>
          <p:blipFill>
            <a:blip r:embed="rId1"/>
            <a:srcRect l="28706" t="26599" r="32005" b="10812"/>
            <a:stretch>
              <a:fillRect/>
            </a:stretch>
          </p:blipFill>
          <p:spPr>
            <a:xfrm>
              <a:off x="970" y="4006"/>
              <a:ext cx="5776" cy="5313"/>
            </a:xfrm>
            <a:prstGeom prst="rect">
              <a:avLst/>
            </a:prstGeom>
          </p:spPr>
        </p:pic>
        <p:pic>
          <p:nvPicPr>
            <p:cNvPr id="5" name="图片 4" descr="wecom-temp-2efe32ad981ad68226d53061e7195cd8"/>
            <p:cNvPicPr>
              <a:picLocks noChangeAspect="1"/>
            </p:cNvPicPr>
            <p:nvPr/>
          </p:nvPicPr>
          <p:blipFill>
            <a:blip r:embed="rId2"/>
            <a:srcRect l="16064" t="3726" r="12849" b="20516"/>
            <a:stretch>
              <a:fillRect/>
            </a:stretch>
          </p:blipFill>
          <p:spPr>
            <a:xfrm>
              <a:off x="7612" y="4006"/>
              <a:ext cx="10375" cy="444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970" y="1933"/>
              <a:ext cx="8928" cy="14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如电脑安装虚拟摄像头，需选择接入电脑自带摄像头。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如还没有反应，请按以下方法操作：详细操作请看下文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调试设备硬件失败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15950" y="1471930"/>
            <a:ext cx="994854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 提交答案后,无法正常提交。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答:只要答案提交,数据就能保存,无需担心,如遇提交进度慢与网络原因无法提交，耐心等待3-5分 钟,即可关闭页面。(操作手册有示意图)；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 人脸识别,下一步点不动。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答:刷新再试+更换浏览器,如当出现一次审核未通过情况下,调整光线,避免背光、避免逆光拍照；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6. 电脑屏幕分辨率调整快捷键:Ctrl和+号(放大屏幕显示分辨率)，Ctrl和-号(缩小屏幕显示分辨率)；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7. 作答页面内题目文字大小调整:右上方按钮《字号:+和-》。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异常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处理办法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27200" y="2031779"/>
            <a:ext cx="8904514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祝您视频面试成功！</a:t>
            </a: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7640" y="887095"/>
            <a:ext cx="11856720" cy="5846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1、视频面试设备要求：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市面主流配置的PC电脑（windows10及以上、Mac不限），运行内存不少于4G、带摄像头（手机+pad不可用）。</a:t>
            </a:r>
            <a:endParaRPr lang="en-US" altLang="zh-CN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</a:rPr>
              <a:t>2</a:t>
            </a:r>
            <a:r>
              <a:rPr lang="zh-CN" altLang="en-US" sz="1700" b="1" dirty="0">
                <a:latin typeface="微软雅黑" panose="020B0503020204020204" pitchFamily="34" charset="-122"/>
              </a:rPr>
              <a:t>、智能手机终端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带有前置摄像头的智能手机，桌面手机支架或其他支撑物品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l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、浏 览 器 要 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提前下载好谷歌浏览器的最新版、360极速浏览器的最新版。优先使用谷歌浏览器。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谷歌浏览器下载地址：https://www.google.cn/intl/zh-CN/chrome/</a:t>
            </a:r>
            <a:b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360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极速浏览器地址：http://browser.360.cn/ee/</a:t>
            </a:r>
            <a:b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、网络带宽要求：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实际上行带宽2兆以上-2M(即2Mb/s)。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摄 像 头：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请确认电脑摄像头处在能够正常使用状态下,例如:QQ/微信/钉钉等视频聊天可以正常使用。 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en-US" altLang="zh-CN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、电 脑 麦 克 风：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请确认电脑麦克风在正常使用状态下，可进行音视频通话。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66700" algn="just">
              <a:lnSpc>
                <a:spcPct val="200000"/>
              </a:lnSpc>
            </a:pPr>
            <a:r>
              <a:rPr lang="zh-CN" altLang="en-US" sz="1700" b="1" dirty="0">
                <a:latin typeface="微软雅黑" panose="020B0503020204020204" pitchFamily="34" charset="-122"/>
              </a:rPr>
              <a:t>7、其他备用物品</a:t>
            </a:r>
            <a:r>
              <a:rPr lang="zh-CN" altLang="en-US" sz="17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7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电脑内存放一张身份证（护照/居住证等有效证件）照片，以备视频面试前公安系统识别不通过时监考老师人工核查身份。</a:t>
            </a:r>
            <a:endParaRPr lang="zh-CN" altLang="en-US" sz="17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考前须知—考前准备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88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3069590"/>
            <a:ext cx="570230" cy="483870"/>
          </a:xfrm>
          <a:prstGeom prst="rect">
            <a:avLst/>
          </a:prstGeom>
        </p:spPr>
      </p:pic>
      <p:pic>
        <p:nvPicPr>
          <p:cNvPr id="3" name="图片 2" descr="99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" y="3562350"/>
            <a:ext cx="514985" cy="4959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4296410" y="2270760"/>
            <a:ext cx="4019550" cy="1181100"/>
          </a:xfrm>
          <a:prstGeom prst="rect">
            <a:avLst/>
          </a:prstGeom>
          <a:solidFill>
            <a:srgbClr val="4670FE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3200" b="1" dirty="0">
                <a:solidFill>
                  <a:schemeClr val="bg1"/>
                </a:solidFill>
                <a:latin typeface="+mn-ea"/>
                <a:sym typeface="Arial" panose="020B0604020202090204" pitchFamily="34" charset="0"/>
              </a:rPr>
              <a:t>视频面试流程</a:t>
            </a:r>
            <a:endParaRPr kumimoji="1" lang="zh-CN" altLang="en-US" sz="3200" b="1" dirty="0">
              <a:solidFill>
                <a:schemeClr val="bg1"/>
              </a:solidFill>
              <a:latin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视频面试流程—总体流程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一览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15135"/>
            <a:ext cx="12192000" cy="34277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视频面试流程—登录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2605" y="1057275"/>
            <a:ext cx="100241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>
              <a:buFont typeface="Wingdings" panose="05000000000000000000" pitchFamily="2" charset="2"/>
              <a:buNone/>
            </a:pPr>
            <a:r>
              <a:rPr lang="zh-CN" altLang="en-US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视频面试登录地址</a:t>
            </a:r>
            <a:r>
              <a:rPr lang="zh-CN" altLang="zh-CN" b="1" kern="1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b="1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https://v.kaoshixing.com/login/account/pc/#/login/642474</a:t>
            </a:r>
            <a:endParaRPr lang="en-US" altLang="zh-CN" b="1" kern="100" dirty="0">
              <a:effectLst/>
              <a:latin typeface="微软雅黑" panose="020B0503020204020204" pitchFamily="34" charset="-122"/>
              <a:cs typeface="Times New Roman" panose="0202050305040509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endParaRPr lang="zh-CN" altLang="zh-CN" b="1" kern="100" dirty="0">
              <a:effectLst/>
              <a:latin typeface="微软雅黑" panose="020B0503020204020204" pitchFamily="34" charset="-122"/>
              <a:cs typeface="Times New Roman" panose="02020503050405090304" pitchFamily="18" charset="0"/>
              <a:sym typeface="+mn-ea"/>
            </a:endParaRPr>
          </a:p>
          <a:p>
            <a:pPr indent="0" algn="l">
              <a:buFont typeface="Wingdings" panose="05000000000000000000" pitchFamily="2" charset="2"/>
              <a:buNone/>
            </a:pP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登录账号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：身份证号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    </a:t>
            </a:r>
            <a:r>
              <a:rPr lang="zh-CN" altLang="en-US" kern="100" dirty="0">
                <a:effectLst/>
                <a:highlight>
                  <a:srgbClr val="FFFF00"/>
                </a:highlight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登录密码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：身份证号后六位（尾号有</a:t>
            </a:r>
            <a:r>
              <a:rPr lang="en-US" altLang="zh-CN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x</a:t>
            </a:r>
            <a:r>
              <a:rPr lang="zh-CN" altLang="en-US" kern="100" dirty="0">
                <a:effectLst/>
                <a:latin typeface="微软雅黑" panose="020B0503020204020204" pitchFamily="34" charset="-122"/>
                <a:cs typeface="Times New Roman" panose="02020503050405090304" pitchFamily="18" charset="0"/>
                <a:sym typeface="+mn-ea"/>
              </a:rPr>
              <a:t>为大写）</a:t>
            </a:r>
            <a:endParaRPr lang="zh-CN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155" y="1979295"/>
            <a:ext cx="7171690" cy="4671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调试设备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100" y="1136015"/>
            <a:ext cx="756793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先调试设备（调试摄像头、麦克风设备），确保作答设备稳定、正常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1795" y="1856105"/>
            <a:ext cx="9144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启用摄像头和麦克风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875155"/>
            <a:ext cx="5479415" cy="3280410"/>
          </a:xfrm>
          <a:prstGeom prst="rect">
            <a:avLst/>
          </a:prstGeom>
          <a:ln>
            <a:solidFill>
              <a:srgbClr val="4670FE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490" y="1875155"/>
            <a:ext cx="5495290" cy="3279775"/>
          </a:xfrm>
          <a:prstGeom prst="rect">
            <a:avLst/>
          </a:prstGeom>
          <a:ln>
            <a:solidFill>
              <a:srgbClr val="4670FE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614680" y="1073150"/>
            <a:ext cx="680339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点击启用摄像头和麦克风，状态为正常，有画面，即可下一步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659505" y="3436620"/>
            <a:ext cx="147955" cy="2330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82015" y="3618865"/>
            <a:ext cx="5212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点击“启用摄像头和麦克风”</a:t>
            </a:r>
            <a:r>
              <a:rPr lang="zh-CN" altLang="en-US">
                <a:solidFill>
                  <a:srgbClr val="FF0000"/>
                </a:solidFill>
              </a:rPr>
              <a:t>后，麦克风音量</a:t>
            </a:r>
            <a:r>
              <a:rPr lang="zh-CN" altLang="en-US">
                <a:solidFill>
                  <a:srgbClr val="FF0000"/>
                </a:solidFill>
              </a:rPr>
              <a:t>检测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81290" y="3590290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状态为正常，点击“下一步</a:t>
            </a:r>
            <a:r>
              <a:rPr lang="zh-CN" altLang="en-US">
                <a:solidFill>
                  <a:srgbClr val="FF0000"/>
                </a:solidFill>
              </a:rPr>
              <a:t>即可”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9663430" y="3411220"/>
            <a:ext cx="103505" cy="207645"/>
          </a:xfrm>
          <a:prstGeom prst="straightConnector1">
            <a:avLst/>
          </a:prstGeom>
          <a:ln w="28575">
            <a:solidFill>
              <a:srgbClr val="FF3300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270" y="5248275"/>
            <a:ext cx="3044825" cy="1323975"/>
          </a:xfrm>
          <a:prstGeom prst="rect">
            <a:avLst/>
          </a:prstGeom>
          <a:ln>
            <a:solidFill>
              <a:srgbClr val="4670FE"/>
            </a:solidFill>
          </a:ln>
        </p:spPr>
      </p:pic>
      <p:cxnSp>
        <p:nvCxnSpPr>
          <p:cNvPr id="6" name="直接箭头连接符 5"/>
          <p:cNvCxnSpPr/>
          <p:nvPr/>
        </p:nvCxnSpPr>
        <p:spPr>
          <a:xfrm>
            <a:off x="5107940" y="3958590"/>
            <a:ext cx="0" cy="12896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3865" y="368935"/>
            <a:ext cx="5740400" cy="51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视频面试流程—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启用屏幕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录制</a:t>
            </a:r>
            <a:endParaRPr lang="zh-CN" altLang="en-US" sz="2400" b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13780" y="2197735"/>
            <a:ext cx="5759450" cy="3506470"/>
          </a:xfrm>
          <a:prstGeom prst="rect">
            <a:avLst/>
          </a:prstGeom>
          <a:ln>
            <a:solidFill>
              <a:srgbClr val="3F8CF6"/>
            </a:soli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5950" y="2197735"/>
            <a:ext cx="5356860" cy="3507105"/>
          </a:xfrm>
          <a:prstGeom prst="rect">
            <a:avLst/>
          </a:prstGeom>
          <a:ln>
            <a:solidFill>
              <a:srgbClr val="3F8CF6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615950" y="958850"/>
            <a:ext cx="889317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点击启用屏幕录制，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在弹出的“共享屏幕”窗口中，选择“整个屏幕”窗口</a:t>
            </a: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分享。</a:t>
            </a:r>
            <a:endParaRPr lang="zh-CN" altLang="zh-CN" kern="100" dirty="0"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此时，系统</a:t>
            </a:r>
            <a:r>
              <a:rPr lang="zh-TW" altLang="zh-CN" kern="100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实时共享电脑屏幕画面，录屏功能检测通过。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3125" y="2197735"/>
            <a:ext cx="12534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400" b="1">
                <a:solidFill>
                  <a:srgbClr val="4670FE"/>
                </a:solidFill>
              </a:rPr>
              <a:t>第一种方式：</a:t>
            </a:r>
            <a:endParaRPr lang="zh-CN" altLang="en-US" sz="1400" b="1">
              <a:solidFill>
                <a:srgbClr val="4670F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1460" y="4018280"/>
            <a:ext cx="2931795" cy="2468245"/>
            <a:chOff x="396" y="6328"/>
            <a:chExt cx="4617" cy="3887"/>
          </a:xfrm>
        </p:grpSpPr>
        <p:grpSp>
          <p:nvGrpSpPr>
            <p:cNvPr id="16" name="组合 15"/>
            <p:cNvGrpSpPr/>
            <p:nvPr/>
          </p:nvGrpSpPr>
          <p:grpSpPr>
            <a:xfrm>
              <a:off x="396" y="6328"/>
              <a:ext cx="4617" cy="3887"/>
              <a:chOff x="390" y="6328"/>
              <a:chExt cx="4617" cy="3887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0" y="6328"/>
                <a:ext cx="4393" cy="3887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3319" y="9336"/>
                <a:ext cx="168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再点击分享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975" y="7670"/>
                <a:ext cx="2808" cy="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r>
                  <a:rPr lang="zh-CN" altLang="en-US" sz="1400">
                    <a:solidFill>
                      <a:srgbClr val="FF0000"/>
                    </a:solidFill>
                  </a:rPr>
                  <a:t>先点击“整个屏幕”</a:t>
                </a:r>
                <a:endParaRPr lang="zh-CN" altLang="en-US" sz="140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" name="直接箭头连接符 12"/>
              <p:cNvCxnSpPr/>
              <p:nvPr/>
            </p:nvCxnSpPr>
            <p:spPr>
              <a:xfrm flipV="1">
                <a:off x="3450" y="7472"/>
                <a:ext cx="233" cy="198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4438" y="9764"/>
                <a:ext cx="0" cy="112"/>
              </a:xfrm>
              <a:prstGeom prst="straightConnector1">
                <a:avLst/>
              </a:prstGeom>
              <a:ln w="28575">
                <a:solidFill>
                  <a:srgbClr val="FF3300"/>
                </a:solidFill>
                <a:headEnd type="none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矩形 16"/>
            <p:cNvSpPr/>
            <p:nvPr/>
          </p:nvSpPr>
          <p:spPr>
            <a:xfrm>
              <a:off x="396" y="6443"/>
              <a:ext cx="2102" cy="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02" y="6443"/>
              <a:ext cx="1974" cy="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400" b="1">
                  <a:solidFill>
                    <a:srgbClr val="4670FE"/>
                  </a:solidFill>
                </a:rPr>
                <a:t>第</a:t>
              </a:r>
              <a:r>
                <a:rPr lang="zh-CN" altLang="en-US" sz="1400" b="1">
                  <a:solidFill>
                    <a:srgbClr val="4670FE"/>
                  </a:solidFill>
                </a:rPr>
                <a:t>二种方式：</a:t>
              </a:r>
              <a:endParaRPr lang="zh-CN" altLang="en-US" sz="1400" b="1">
                <a:solidFill>
                  <a:srgbClr val="4670FE"/>
                </a:solidFill>
              </a:endParaRPr>
            </a:p>
          </p:txBody>
        </p: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timeline"/>
</p:tagLst>
</file>

<file path=ppt/tags/tag2.xml><?xml version="1.0" encoding="utf-8"?>
<p:tagLst xmlns:p="http://schemas.openxmlformats.org/presentationml/2006/main">
  <p:tag name="KSO_WM_UNIT_PLACING_PICTURE_USER_VIEWPORT" val="{&quot;height&quot;:4149,&quot;width&quot;:6816}"/>
</p:tagLst>
</file>

<file path=ppt/tags/tag3.xml><?xml version="1.0" encoding="utf-8"?>
<p:tagLst xmlns:p="http://schemas.openxmlformats.org/presentationml/2006/main">
  <p:tag name="KSO_WM_UNIT_PLACING_PICTURE_USER_VIEWPORT" val="{&quot;height&quot;:4159,&quot;width&quot;:6354}"/>
</p:tagLst>
</file>

<file path=ppt/tags/tag4.xml><?xml version="1.0" encoding="utf-8"?>
<p:tagLst xmlns:p="http://schemas.openxmlformats.org/presentationml/2006/main">
  <p:tag name="COMMONDATA" val="eyJoZGlkIjoiZGU3OWY2ZjRjMzhjZWMyOTA5M2Q0OGZiNjU2MjQ2ZDUifQ=="/>
</p:tagLst>
</file>

<file path=ppt/theme/theme1.xml><?xml version="1.0" encoding="utf-8"?>
<a:theme xmlns:a="http://schemas.openxmlformats.org/drawingml/2006/main" name="2_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2619</Words>
  <Application>WPS 表格</Application>
  <PresentationFormat>宽屏</PresentationFormat>
  <Paragraphs>132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汉仪旗黑</vt:lpstr>
      <vt:lpstr>等线</vt:lpstr>
      <vt:lpstr>汉仪中等线KW</vt:lpstr>
      <vt:lpstr>等线 Light</vt:lpstr>
      <vt:lpstr>Calibri</vt:lpstr>
      <vt:lpstr>Times New Roman</vt:lpstr>
      <vt:lpstr>宋体</vt:lpstr>
      <vt:lpstr>Arial Unicode MS</vt:lpstr>
      <vt:lpstr>仿宋_GB2312</vt:lpstr>
      <vt:lpstr>Helvetica Neue</vt:lpstr>
      <vt:lpstr>汉仪书宋二KW</vt:lpstr>
      <vt:lpstr>PMingLiU</vt:lpstr>
      <vt:lpstr>宋体-繁</vt:lpstr>
      <vt:lpstr>方正仿宋_GBK</vt:lpstr>
      <vt:lpstr>Wingdings</vt:lpstr>
      <vt:lpstr>仿宋_GB2312</vt:lpstr>
      <vt:lpstr>微软雅黑</vt:lpstr>
      <vt:lpstr>等线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四季度 不限量形象海报 设计方案</dc:title>
  <dc:creator>猴子</dc:creator>
  <cp:lastModifiedBy>砥砺前行</cp:lastModifiedBy>
  <cp:revision>5261</cp:revision>
  <cp:lastPrinted>2026-04-16T01:55:03Z</cp:lastPrinted>
  <dcterms:created xsi:type="dcterms:W3CDTF">2026-04-16T01:55:03Z</dcterms:created>
  <dcterms:modified xsi:type="dcterms:W3CDTF">2026-04-16T01:55:03Z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2052-12.1.25205.25205</vt:lpwstr>
  </property>
  <property fmtid="{D5CDD505-2E9C-101B-9397-08002B2CF9AE}" pid="3" name="ICV">
    <vt:lpwstr>B628748F6EE923B87741E06925087626_43</vt:lpwstr>
  </property>
</Properties>
</file>